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63" r:id="rId3"/>
    <p:sldId id="273" r:id="rId4"/>
    <p:sldId id="257" r:id="rId5"/>
    <p:sldId id="264" r:id="rId6"/>
    <p:sldId id="265" r:id="rId7"/>
    <p:sldId id="268" r:id="rId8"/>
    <p:sldId id="266" r:id="rId9"/>
    <p:sldId id="274" r:id="rId10"/>
    <p:sldId id="272" r:id="rId11"/>
    <p:sldId id="269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91263" autoAdjust="0"/>
  </p:normalViewPr>
  <p:slideViewPr>
    <p:cSldViewPr>
      <p:cViewPr varScale="1">
        <p:scale>
          <a:sx n="103" d="100"/>
          <a:sy n="103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0AFA-69A0-4D15-BC57-B1776A93A6B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75DD-25DA-43C6-94BE-DC9F072A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0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75DD-25DA-43C6-94BE-DC9F072A2E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2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1CC2-7F66-4702-A92D-85068D9A0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F26799-D762-4F2B-9CA3-215E968CE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F9399-6D06-48A5-B710-611B57CB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6C3AC-C0FB-4A44-9C2E-DCB2F52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51DF7-04A5-4A57-9A7F-E4797A45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7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F7CC0-8CF9-4758-B2EB-2F5D40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815AF7-B435-4663-A723-3D04588AA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3EFB3-CE2E-4194-AFA5-AED96E02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C11CA-912D-4E48-8640-F3B159B5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7FE06-07E8-4526-B64F-7E16C633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6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8B5718-A8C1-4568-BA7B-07CC3613F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1DE1C5-20D0-4C92-BE45-349E27C71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9393E-682C-4890-BB68-14AB5178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34A1B-60F7-4EE4-B37A-954EF879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1D88F-6CD5-43CB-B89C-8CE9CC7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1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72B78-01EF-4422-A349-6CE9FAF0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696DC-BAD8-46D1-8001-E43A9AF4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B350D-5280-44FC-837E-12AB6666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FD4A6-76CF-495F-8B76-D502E35B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350CA-0822-4273-9279-7C521828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98742-B022-405A-A23A-0E6E960C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3190B0-1E03-4461-AA72-524267511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22F6B-0B21-4FAC-8696-FD064E6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0747A-9A0F-4807-BE26-A044AAE6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A12A7-E5E6-4636-AB46-B09CF331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79475-CAED-440C-98A3-A804C1C7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40EE6-680F-4AD8-BF0E-78AB4E283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102F6D-2C4D-4DB1-A1D3-FA5DE2EAF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268AD-830A-4051-AC9C-4B3EE854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322F60-566E-4001-B20F-265B01E5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17C31-62A6-4E47-AEC7-E5B85038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47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AC317-D4A1-486B-BD08-355C81DC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7D73E3-571A-4310-93D1-FF73ED115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470BC-E53C-4D95-AE34-F7B082FD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E629D5-23F0-4B04-A89E-D707C5B4A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2BE5E7-D103-4209-8F2E-6E4D96A14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316FA9-4F21-432B-A11C-8743A49F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AE0161-0107-4014-BD89-40865FAE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87B0E-78A8-4816-932A-F1CBF448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42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C0C6D-6D06-48C5-86D7-46912542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7C905B-29C2-4E7E-93E5-27DCAE5F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1A4FF5-B43F-42D2-8EEC-0FCAF7D3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C59CF2-8FDD-4F77-80D5-96854F8C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628D34-707B-412C-9AFF-D4C0C3B5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097874-4E2B-48C7-AFDF-7A049C1F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A398F4-8074-461A-A4FB-F9145A41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0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93600-0D5B-4A38-884F-EE7B47B0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54915-50E4-4FE9-980E-651CC0EA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2534F-39C3-4256-A938-C3A0607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71C08-CBAB-4E8F-82DF-539EDE88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0EABE2-8182-4897-AF5B-9A1E7E9E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C12DD-94DE-4432-9069-622AB218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94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3102C-196C-49F3-A2B5-F3D1D9B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3F4D07-51B1-4F4A-9B30-226E6BC21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EC8EB6-29A9-43E9-84CC-ECCBEDBF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8A0FB-0C09-44A0-B893-C0C9AFB8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085DAC-8DF3-46D3-9960-D34A7649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D235E7-0385-4758-945F-379565A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D052F-0499-4CDB-9BFE-549BF6E4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71831-C09A-4E79-B456-567AB0C0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6E32C-D532-45E1-B872-A59173F6C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2339-7E35-4D68-913F-63E5DBB50571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7B4C7-6F4B-45D5-94AE-F77EF466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4285C-332F-4A89-B6A2-9570CBB7D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9E0C-8059-411B-9A86-C3FC8EB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5D5A64-CAFD-4B19-BEC6-01387A99E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833"/>
            <a:ext cx="9144000" cy="5465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7" y="307073"/>
            <a:ext cx="2232248" cy="67905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1227"/>
            <a:ext cx="2762765" cy="790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430735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latin typeface="Montserrat" panose="00000500000000000000" pitchFamily="50" charset="-52"/>
              </a:rPr>
              <a:t>e</a:t>
            </a:r>
            <a:endParaRPr lang="ru-RU" sz="1000" dirty="0">
              <a:latin typeface="Montserrat" panose="00000500000000000000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3933056"/>
            <a:ext cx="4355977" cy="2077156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D0BC80-A412-4564-A1B1-6F1061A4DA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7" y="4115101"/>
            <a:ext cx="3496010" cy="1713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DAF3B-2E61-4BF1-AE8B-C76997938CEC}"/>
              </a:ext>
            </a:extLst>
          </p:cNvPr>
          <p:cNvSpPr txBox="1"/>
          <p:nvPr/>
        </p:nvSpPr>
        <p:spPr>
          <a:xfrm>
            <a:off x="4355976" y="6290607"/>
            <a:ext cx="6038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Дополнительные услуги, условия получения можно обсудить с менеджером</a:t>
            </a:r>
          </a:p>
          <a:p>
            <a:pPr algn="ctr"/>
            <a:endParaRPr lang="ru-RU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Напоминания и планирования 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«Планировщик»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Управление календарями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Настройка автоматических напоминаний и оповещений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Настройка доступа к оповещениям в разрезе сотрудников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Групповое создание событий</a:t>
            </a:r>
            <a:endParaRPr lang="ru-RU" sz="1600" b="0" i="0" dirty="0">
              <a:effectLst/>
              <a:latin typeface="+mj-lt"/>
            </a:endParaRPr>
          </a:p>
          <a:p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765822" y="4634633"/>
            <a:ext cx="603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Напоминания в календарь или в виде </a:t>
            </a:r>
            <a:r>
              <a:rPr lang="en-US" sz="1100" b="1" i="1" dirty="0">
                <a:effectLst/>
                <a:latin typeface="+mj-lt"/>
              </a:rPr>
              <a:t>push-</a:t>
            </a:r>
            <a:r>
              <a:rPr lang="ru-RU" sz="1100" b="1" i="1" dirty="0">
                <a:effectLst/>
                <a:latin typeface="+mj-lt"/>
              </a:rPr>
              <a:t>уведомлений</a:t>
            </a:r>
          </a:p>
          <a:p>
            <a:pPr algn="r"/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68D86-CDED-440D-88C7-3E31BAA32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03" y="2112847"/>
            <a:ext cx="4288715" cy="36682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6FBE5F-E391-40E2-94F3-E0DDC1A82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7423"/>
            <a:ext cx="7143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4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60030" y="349577"/>
            <a:ext cx="6883970" cy="523483"/>
          </a:xfrm>
          <a:solidFill>
            <a:srgbClr val="B4DFFC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Учет реагентов, растворов и расходных материалов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«Реагенты»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1852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Учет реагентов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Учет растворов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Учет расходных материалов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Контроль реагентов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Возможность выбрать на испытания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Возможность списать на основании испытания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Контроль сроков годности и партий</a:t>
            </a:r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222015" y="4392061"/>
            <a:ext cx="6038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Отчеты по движению и остаткам</a:t>
            </a:r>
          </a:p>
          <a:p>
            <a:pPr algn="r"/>
            <a:r>
              <a:rPr lang="ru-RU" sz="1100" b="1" i="1" dirty="0">
                <a:latin typeface="+mj-lt"/>
              </a:rPr>
              <a:t>Заявки на закупку и выдачу</a:t>
            </a:r>
          </a:p>
          <a:p>
            <a:pPr algn="r"/>
            <a:endParaRPr lang="ru-RU" sz="1100" b="1" i="1" dirty="0">
              <a:effectLst/>
              <a:latin typeface="+mj-lt"/>
            </a:endParaRPr>
          </a:p>
          <a:p>
            <a:pPr algn="r"/>
            <a:endParaRPr lang="ru-RU" sz="9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4BE901-AEB9-47BF-A900-3C69EA95C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65" y="1203044"/>
            <a:ext cx="685800" cy="628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901ED5-A8C7-4768-BC2B-036A3FC3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57179"/>
            <a:ext cx="39814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5FE663-248A-4FFA-AEE1-288E140B1A14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A4F931E-0C4F-4151-B7CC-4093591273F8}"/>
              </a:ext>
            </a:extLst>
          </p:cNvPr>
          <p:cNvSpPr/>
          <p:nvPr/>
        </p:nvSpPr>
        <p:spPr>
          <a:xfrm>
            <a:off x="0" y="1092919"/>
            <a:ext cx="9144000" cy="2912145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Проведение испытаний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«Протоколы испытаний»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824266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Возможность настроить испытание в конструкторе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Состав испытаний определяет спецификация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Контроль изменений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Оборудование испытаний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Настраиваемая печатная форма протокола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Проверка, утверждение, подписание ЭП протокола</a:t>
            </a:r>
          </a:p>
          <a:p>
            <a:pPr algn="ctr"/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3983013" y="2377262"/>
            <a:ext cx="6038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+mj-lt"/>
              </a:rPr>
              <a:t>В</a:t>
            </a:r>
            <a:r>
              <a:rPr lang="ru-RU" sz="1100" b="1" i="1" dirty="0">
                <a:effectLst/>
                <a:latin typeface="+mj-lt"/>
              </a:rPr>
              <a:t>озможность  НЕ следовать строгой цепочке, </a:t>
            </a:r>
          </a:p>
          <a:p>
            <a:pPr algn="ctr"/>
            <a:r>
              <a:rPr lang="ru-RU" sz="1100" b="1" i="1" dirty="0">
                <a:effectLst/>
                <a:latin typeface="+mj-lt"/>
              </a:rPr>
              <a:t>любой документ может быть первым, </a:t>
            </a:r>
          </a:p>
          <a:p>
            <a:pPr algn="ctr"/>
            <a:r>
              <a:rPr lang="ru-RU" sz="1100" b="1" i="1" dirty="0">
                <a:effectLst/>
                <a:latin typeface="+mj-lt"/>
              </a:rPr>
              <a:t>любые документы можно пропустить.</a:t>
            </a:r>
            <a:endParaRPr lang="ru-RU" sz="1100" b="1" i="1" dirty="0">
              <a:latin typeface="+mj-lt"/>
            </a:endParaRPr>
          </a:p>
          <a:p>
            <a:pPr algn="ctr"/>
            <a:endParaRPr lang="ru-RU" sz="9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4E0A2F-531B-40D3-8FE9-EBD78FA5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96544"/>
            <a:ext cx="5238750" cy="1390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49273-99AF-46AC-9915-FF56085B9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51514"/>
            <a:ext cx="5905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8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Система менеджмента качества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«Система менеджмента»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Функционал для проведения внутренних аудитов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Анализ со стороны руководства автоматически собирает данные из системы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Реестр и паспорт рисков для проверяющих организации </a:t>
            </a:r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238386" y="4330505"/>
            <a:ext cx="6038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Функционал разработан в соответствии с </a:t>
            </a:r>
            <a:r>
              <a:rPr lang="ru-RU" sz="1100" b="1" i="1" dirty="0"/>
              <a:t>ГОСТ ISO /IEC 17025— 2019</a:t>
            </a:r>
            <a:endParaRPr lang="ru-RU" sz="1100" b="1" i="1" dirty="0">
              <a:latin typeface="+mj-lt"/>
            </a:endParaRPr>
          </a:p>
          <a:p>
            <a:pPr algn="r"/>
            <a:endParaRPr lang="ru-RU" sz="1100" b="1" i="1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F4326-EBA4-4A10-936B-325BC0A98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50861"/>
            <a:ext cx="3962400" cy="3028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E3FB77-E398-428D-9E2E-B2A2885F3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15" y="1456599"/>
            <a:ext cx="6286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Внутрилабораторный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 контроль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1259029" y="137483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«ВЛК»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269776" y="1941107"/>
            <a:ext cx="449531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Различные формы контроля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Возможность проводить оперативный контроль повторяемости в момент внесения результатов испытаний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+mj-lt"/>
              </a:rPr>
              <a:t>Градуировочные</a:t>
            </a:r>
            <a:r>
              <a:rPr lang="ru-RU" sz="1600" dirty="0">
                <a:latin typeface="+mj-lt"/>
              </a:rPr>
              <a:t> зависимости</a:t>
            </a:r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232639" y="3328367"/>
            <a:ext cx="60388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Контроль качественных показателей</a:t>
            </a:r>
          </a:p>
          <a:p>
            <a:pPr algn="r"/>
            <a:r>
              <a:rPr lang="ru-RU" sz="1100" i="1" dirty="0">
                <a:effectLst/>
                <a:latin typeface="+mj-lt"/>
              </a:rPr>
              <a:t>Испытания шифрованных образцов</a:t>
            </a:r>
          </a:p>
          <a:p>
            <a:pPr algn="r"/>
            <a:r>
              <a:rPr lang="ru-RU" sz="1100" b="1" i="1" dirty="0">
                <a:effectLst/>
                <a:latin typeface="+mj-lt"/>
              </a:rPr>
              <a:t>Контроль оборудования</a:t>
            </a:r>
          </a:p>
          <a:p>
            <a:pPr algn="r"/>
            <a:r>
              <a:rPr lang="ru-RU" sz="1100" i="1" dirty="0">
                <a:latin typeface="+mj-lt"/>
              </a:rPr>
              <a:t>Проверка функционирования и промежуточная проверка оборудования</a:t>
            </a:r>
          </a:p>
          <a:p>
            <a:pPr algn="r"/>
            <a:r>
              <a:rPr lang="ru-RU" sz="1100" b="1" i="1" dirty="0">
                <a:latin typeface="+mj-lt"/>
              </a:rPr>
              <a:t>Контроль стабильности</a:t>
            </a:r>
          </a:p>
          <a:p>
            <a:pPr algn="r"/>
            <a:r>
              <a:rPr lang="ru-RU" sz="1100" i="1" dirty="0">
                <a:latin typeface="+mj-lt"/>
              </a:rPr>
              <a:t>Карта кумулятивных сумм</a:t>
            </a:r>
          </a:p>
          <a:p>
            <a:pPr algn="r"/>
            <a:r>
              <a:rPr lang="ru-RU" sz="1100" i="1" dirty="0">
                <a:latin typeface="+mj-lt"/>
              </a:rPr>
              <a:t>Контроль стабильности </a:t>
            </a:r>
            <a:r>
              <a:rPr lang="ru-RU" sz="1100" i="1" dirty="0" err="1">
                <a:latin typeface="+mj-lt"/>
              </a:rPr>
              <a:t>градуировочных</a:t>
            </a:r>
            <a:r>
              <a:rPr lang="ru-RU" sz="1100" i="1" dirty="0">
                <a:latin typeface="+mj-lt"/>
              </a:rPr>
              <a:t> характеристик</a:t>
            </a:r>
          </a:p>
          <a:p>
            <a:pPr algn="r"/>
            <a:r>
              <a:rPr lang="ru-RU" sz="1100" i="1" dirty="0">
                <a:latin typeface="+mj-lt"/>
              </a:rPr>
              <a:t>Контрольная карта </a:t>
            </a:r>
            <a:r>
              <a:rPr lang="ru-RU" sz="1100" i="1" dirty="0" err="1">
                <a:latin typeface="+mj-lt"/>
              </a:rPr>
              <a:t>Шухарта</a:t>
            </a:r>
            <a:r>
              <a:rPr lang="ru-RU" sz="1100" i="1" dirty="0">
                <a:latin typeface="+mj-lt"/>
              </a:rPr>
              <a:t> с использованием ОК</a:t>
            </a:r>
          </a:p>
          <a:p>
            <a:pPr algn="r"/>
            <a:r>
              <a:rPr lang="ru-RU" sz="1100" i="1" dirty="0">
                <a:latin typeface="+mj-lt"/>
              </a:rPr>
              <a:t>Контрольная карта </a:t>
            </a:r>
            <a:r>
              <a:rPr lang="ru-RU" sz="1100" i="1" dirty="0" err="1">
                <a:latin typeface="+mj-lt"/>
              </a:rPr>
              <a:t>Шухарта</a:t>
            </a:r>
            <a:r>
              <a:rPr lang="ru-RU" sz="1100" i="1" dirty="0">
                <a:latin typeface="+mj-lt"/>
              </a:rPr>
              <a:t> с использованием рабочих проб</a:t>
            </a:r>
          </a:p>
          <a:p>
            <a:pPr algn="r"/>
            <a:r>
              <a:rPr lang="ru-RU" sz="1100" b="1" i="1" dirty="0">
                <a:latin typeface="+mj-lt"/>
              </a:rPr>
              <a:t>Оперативный контроль</a:t>
            </a:r>
          </a:p>
          <a:p>
            <a:pPr algn="r"/>
            <a:r>
              <a:rPr lang="ru-RU" sz="1100" i="1" dirty="0">
                <a:latin typeface="+mj-lt"/>
              </a:rPr>
              <a:t>Контроль повторяемости</a:t>
            </a:r>
          </a:p>
          <a:p>
            <a:pPr algn="r"/>
            <a:r>
              <a:rPr lang="ru-RU" sz="1100" i="1" dirty="0">
                <a:latin typeface="+mj-lt"/>
              </a:rPr>
              <a:t>Контроль промежуточной </a:t>
            </a:r>
            <a:r>
              <a:rPr lang="ru-RU" sz="1100" i="1" dirty="0" err="1">
                <a:latin typeface="+mj-lt"/>
              </a:rPr>
              <a:t>прецизионности</a:t>
            </a:r>
            <a:endParaRPr lang="ru-RU" sz="1100" i="1" dirty="0">
              <a:latin typeface="+mj-lt"/>
            </a:endParaRPr>
          </a:p>
          <a:p>
            <a:pPr algn="r"/>
            <a:r>
              <a:rPr lang="ru-RU" sz="1100" i="1" dirty="0">
                <a:latin typeface="+mj-lt"/>
              </a:rPr>
              <a:t>Контроль с применением контрольной методики</a:t>
            </a:r>
          </a:p>
          <a:p>
            <a:pPr algn="r"/>
            <a:r>
              <a:rPr lang="ru-RU" sz="1100" i="1" dirty="0">
                <a:latin typeface="+mj-lt"/>
              </a:rPr>
              <a:t>Контроль с применением метода варьирования навески</a:t>
            </a:r>
          </a:p>
          <a:p>
            <a:pPr algn="r"/>
            <a:r>
              <a:rPr lang="ru-RU" sz="1100" i="1" dirty="0">
                <a:latin typeface="+mj-lt"/>
              </a:rPr>
              <a:t>Контроль с применением метода добавок</a:t>
            </a:r>
          </a:p>
          <a:p>
            <a:pPr algn="r"/>
            <a:r>
              <a:rPr lang="ru-RU" sz="1100" i="1" dirty="0">
                <a:latin typeface="+mj-lt"/>
              </a:rPr>
              <a:t>Контроль с применением ОК</a:t>
            </a:r>
          </a:p>
          <a:p>
            <a:pPr algn="r"/>
            <a:r>
              <a:rPr lang="ru-RU" sz="1100" b="1" i="1" dirty="0">
                <a:latin typeface="+mj-lt"/>
              </a:rPr>
              <a:t>Проверка подконтрольности процедуры проведения анализа</a:t>
            </a:r>
          </a:p>
          <a:p>
            <a:pPr algn="r"/>
            <a:endParaRPr lang="ru-RU" sz="1100" b="1" i="1" dirty="0">
              <a:latin typeface="+mj-lt"/>
            </a:endParaRPr>
          </a:p>
          <a:p>
            <a:pPr algn="r"/>
            <a:endParaRPr lang="ru-RU" sz="9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B3876-3DB3-4357-BB7C-C801481A5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50" y="1199333"/>
            <a:ext cx="714375" cy="619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35C99-D89E-41B6-93C2-8F88EEAAB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18458"/>
            <a:ext cx="3320300" cy="43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9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08F0051-2685-4778-8B8E-0527F03D1A23}"/>
              </a:ext>
            </a:extLst>
          </p:cNvPr>
          <p:cNvSpPr txBox="1"/>
          <p:nvPr/>
        </p:nvSpPr>
        <p:spPr>
          <a:xfrm>
            <a:off x="187215" y="1260652"/>
            <a:ext cx="4807325" cy="486287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effectLst/>
                <a:latin typeface="+mj-lt"/>
              </a:rPr>
              <a:t>Базовая поставка</a:t>
            </a: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400" b="0" i="0" dirty="0">
              <a:effectLst/>
              <a:latin typeface="+mj-lt"/>
            </a:endParaRPr>
          </a:p>
          <a:p>
            <a:pPr algn="ctr"/>
            <a:endParaRPr lang="ru-RU" sz="1400" dirty="0">
              <a:latin typeface="+mj-lt"/>
            </a:endParaRPr>
          </a:p>
          <a:p>
            <a:pPr algn="ctr"/>
            <a:endParaRPr lang="ru-RU" sz="1400" dirty="0">
              <a:latin typeface="+mj-lt"/>
            </a:endParaRPr>
          </a:p>
          <a:p>
            <a:pPr algn="ctr"/>
            <a:endParaRPr lang="ru-RU" sz="1400" b="0" i="0" dirty="0">
              <a:effectLst/>
              <a:latin typeface="+mj-lt"/>
            </a:endParaRPr>
          </a:p>
          <a:p>
            <a:pPr algn="ctr"/>
            <a:endParaRPr lang="ru-RU" sz="1400" b="0" i="0" dirty="0">
              <a:effectLst/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891DF0-6FC6-48C2-AAE4-BD2CFD1387B8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F395CD-2CB0-4FFE-B0C0-C90CDC6FCCF7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Состав продукта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B42AB4-0839-4769-AE5C-56653F56D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2" y="1683043"/>
            <a:ext cx="560414" cy="5279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F74579-2045-44BF-B2CD-74DEF8D32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2"/>
          <a:stretch/>
        </p:blipFill>
        <p:spPr>
          <a:xfrm>
            <a:off x="370317" y="2267691"/>
            <a:ext cx="560414" cy="531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111BF-EB15-455D-982B-112B4F556860}"/>
              </a:ext>
            </a:extLst>
          </p:cNvPr>
          <p:cNvSpPr txBox="1"/>
          <p:nvPr/>
        </p:nvSpPr>
        <p:spPr>
          <a:xfrm>
            <a:off x="1237612" y="1714832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Подсистема «Компания»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21B9A-7090-4156-995B-939A09FA037B}"/>
              </a:ext>
            </a:extLst>
          </p:cNvPr>
          <p:cNvSpPr txBox="1"/>
          <p:nvPr/>
        </p:nvSpPr>
        <p:spPr>
          <a:xfrm>
            <a:off x="1237612" y="237293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«Персонал»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4F1335-963E-4C69-9D03-A5D33B68D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1" y="2879162"/>
            <a:ext cx="582875" cy="527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BEE57-6111-459E-BB4F-B426E6CDF33C}"/>
              </a:ext>
            </a:extLst>
          </p:cNvPr>
          <p:cNvSpPr txBox="1"/>
          <p:nvPr/>
        </p:nvSpPr>
        <p:spPr>
          <a:xfrm>
            <a:off x="1234007" y="2948114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«Оборудование»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CE0D6B-BC2F-433D-938C-2AB48B60F99F}"/>
              </a:ext>
            </a:extLst>
          </p:cNvPr>
          <p:cNvSpPr txBox="1"/>
          <p:nvPr/>
        </p:nvSpPr>
        <p:spPr>
          <a:xfrm>
            <a:off x="1232676" y="3539550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«Документы»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58EBCA-1527-4176-B6F9-3F75A9651961}"/>
              </a:ext>
            </a:extLst>
          </p:cNvPr>
          <p:cNvSpPr txBox="1"/>
          <p:nvPr/>
        </p:nvSpPr>
        <p:spPr>
          <a:xfrm>
            <a:off x="1206848" y="5515191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«Планировщик»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60CAB2-3D4F-4839-A3C3-1E93D5EA2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6" y="4125352"/>
            <a:ext cx="581685" cy="5731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C7107D-D7F7-499A-9815-22B98AE7EA35}"/>
              </a:ext>
            </a:extLst>
          </p:cNvPr>
          <p:cNvSpPr txBox="1"/>
          <p:nvPr/>
        </p:nvSpPr>
        <p:spPr>
          <a:xfrm>
            <a:off x="1256455" y="4164034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«Объекты испытаний»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E9D83D-6D9E-476D-8398-630A2E16260F}"/>
              </a:ext>
            </a:extLst>
          </p:cNvPr>
          <p:cNvSpPr txBox="1"/>
          <p:nvPr/>
        </p:nvSpPr>
        <p:spPr>
          <a:xfrm>
            <a:off x="1232676" y="4820242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«Электронные журналы»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8852C-61BF-4DBC-957C-2BB8942EEB0D}"/>
              </a:ext>
            </a:extLst>
          </p:cNvPr>
          <p:cNvSpPr txBox="1"/>
          <p:nvPr/>
        </p:nvSpPr>
        <p:spPr>
          <a:xfrm>
            <a:off x="5177642" y="1558870"/>
            <a:ext cx="382593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Протоколы испытаний</a:t>
            </a: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1A810-F18D-4D36-BD1B-4825FD8EC801}"/>
              </a:ext>
            </a:extLst>
          </p:cNvPr>
          <p:cNvSpPr txBox="1"/>
          <p:nvPr/>
        </p:nvSpPr>
        <p:spPr>
          <a:xfrm>
            <a:off x="5165057" y="3429000"/>
            <a:ext cx="382593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effectLst/>
                <a:latin typeface="+mj-lt"/>
              </a:rPr>
              <a:t>ВЛК</a:t>
            </a:r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BA58D-EE5D-47A6-9738-6A719BB0263B}"/>
              </a:ext>
            </a:extLst>
          </p:cNvPr>
          <p:cNvSpPr txBox="1"/>
          <p:nvPr/>
        </p:nvSpPr>
        <p:spPr>
          <a:xfrm>
            <a:off x="5145283" y="4364024"/>
            <a:ext cx="382593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effectLst/>
                <a:latin typeface="+mj-lt"/>
              </a:rPr>
              <a:t>Реагенты</a:t>
            </a:r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FC2C8-77B0-4ACE-BBF1-E6264FB1816F}"/>
              </a:ext>
            </a:extLst>
          </p:cNvPr>
          <p:cNvSpPr txBox="1"/>
          <p:nvPr/>
        </p:nvSpPr>
        <p:spPr>
          <a:xfrm>
            <a:off x="5165479" y="5281271"/>
            <a:ext cx="382593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effectLst/>
                <a:latin typeface="+mj-lt"/>
              </a:rPr>
              <a:t>Акт верификации</a:t>
            </a:r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72DD2-5566-4092-B348-8E54FE832219}"/>
              </a:ext>
            </a:extLst>
          </p:cNvPr>
          <p:cNvSpPr txBox="1"/>
          <p:nvPr/>
        </p:nvSpPr>
        <p:spPr>
          <a:xfrm>
            <a:off x="5746446" y="1178716"/>
            <a:ext cx="26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Дополнительные модули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6A3037-FAA7-469E-9A26-8380B7113399}"/>
              </a:ext>
            </a:extLst>
          </p:cNvPr>
          <p:cNvSpPr txBox="1"/>
          <p:nvPr/>
        </p:nvSpPr>
        <p:spPr>
          <a:xfrm>
            <a:off x="2378950" y="20189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C186A4-381E-4A82-8CE4-BF07A05CBDC0}"/>
              </a:ext>
            </a:extLst>
          </p:cNvPr>
          <p:cNvSpPr txBox="1"/>
          <p:nvPr/>
        </p:nvSpPr>
        <p:spPr>
          <a:xfrm>
            <a:off x="2378950" y="26978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9F22D-F148-4038-96E2-91C4C655B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1" y="3476560"/>
            <a:ext cx="582875" cy="5662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965A5F3-EF2F-4FEE-B00F-56D8EF35541B}"/>
              </a:ext>
            </a:extLst>
          </p:cNvPr>
          <p:cNvSpPr txBox="1"/>
          <p:nvPr/>
        </p:nvSpPr>
        <p:spPr>
          <a:xfrm>
            <a:off x="2378950" y="33174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CFF5EA-CB4E-47CE-B83D-E4680184C503}"/>
              </a:ext>
            </a:extLst>
          </p:cNvPr>
          <p:cNvSpPr txBox="1"/>
          <p:nvPr/>
        </p:nvSpPr>
        <p:spPr>
          <a:xfrm>
            <a:off x="2405735" y="3851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5BE8A80-28C1-417B-A1E8-E7DDEBAE3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" y="4769047"/>
            <a:ext cx="624510" cy="5662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0341739-E1C1-4444-B77C-9B45F1DB7F8F}"/>
              </a:ext>
            </a:extLst>
          </p:cNvPr>
          <p:cNvSpPr txBox="1"/>
          <p:nvPr/>
        </p:nvSpPr>
        <p:spPr>
          <a:xfrm>
            <a:off x="2405735" y="4507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7F5973-FF8C-4D7A-B122-2D73FA3E4701}"/>
              </a:ext>
            </a:extLst>
          </p:cNvPr>
          <p:cNvSpPr txBox="1"/>
          <p:nvPr/>
        </p:nvSpPr>
        <p:spPr>
          <a:xfrm>
            <a:off x="2405735" y="5183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379776E-9142-486C-B413-62AD9BFBB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2" y="5416747"/>
            <a:ext cx="617698" cy="5600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2094C0-9342-4DF7-A41A-9941429690DB}"/>
              </a:ext>
            </a:extLst>
          </p:cNvPr>
          <p:cNvSpPr txBox="1"/>
          <p:nvPr/>
        </p:nvSpPr>
        <p:spPr>
          <a:xfrm>
            <a:off x="5165057" y="2489489"/>
            <a:ext cx="382593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effectLst/>
                <a:latin typeface="+mj-lt"/>
              </a:rPr>
              <a:t>СМК</a:t>
            </a:r>
            <a:endParaRPr lang="ru-RU" sz="1600" dirty="0"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D6ED52B-D575-48B5-B8BA-DC5D4DB20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48" y="4515149"/>
            <a:ext cx="540088" cy="4950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EE0ABDD-A177-4383-A405-C0B9AC9F65C4}"/>
              </a:ext>
            </a:extLst>
          </p:cNvPr>
          <p:cNvSpPr txBox="1"/>
          <p:nvPr/>
        </p:nvSpPr>
        <p:spPr>
          <a:xfrm>
            <a:off x="6068979" y="4640237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Подсистема «Реагенты»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76F195-03C1-4509-9E0D-680D39048A1A}"/>
              </a:ext>
            </a:extLst>
          </p:cNvPr>
          <p:cNvSpPr txBox="1"/>
          <p:nvPr/>
        </p:nvSpPr>
        <p:spPr>
          <a:xfrm>
            <a:off x="5715074" y="5614847"/>
            <a:ext cx="2767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Документ «Акт верификации»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8ADC96-5EC8-4DFA-9B40-EF2A6518F377}"/>
              </a:ext>
            </a:extLst>
          </p:cNvPr>
          <p:cNvSpPr txBox="1"/>
          <p:nvPr/>
        </p:nvSpPr>
        <p:spPr>
          <a:xfrm>
            <a:off x="6303996" y="3697904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Подсистема «ВЛК»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FD538F3-075D-4A75-8213-29597DB2E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48" y="3573521"/>
            <a:ext cx="537591" cy="46591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89812EE-03B4-40E2-B110-17FA5740E7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48" y="2628260"/>
            <a:ext cx="537592" cy="4887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D14E0F5-514E-4AFE-8980-F4D52AE07330}"/>
              </a:ext>
            </a:extLst>
          </p:cNvPr>
          <p:cNvSpPr txBox="1"/>
          <p:nvPr/>
        </p:nvSpPr>
        <p:spPr>
          <a:xfrm>
            <a:off x="5915739" y="2746615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+mj-lt"/>
              </a:rPr>
              <a:t>Подсистема «Система менеджмента»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0109-C1D1-4154-98F8-A283E8AC8D0F}"/>
              </a:ext>
            </a:extLst>
          </p:cNvPr>
          <p:cNvSpPr txBox="1"/>
          <p:nvPr/>
        </p:nvSpPr>
        <p:spPr>
          <a:xfrm>
            <a:off x="5901990" y="1899498"/>
            <a:ext cx="3013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+mj-lt"/>
              </a:rPr>
              <a:t>Подсистема «Протоколы испытаний»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C64DCBE-FD86-410D-84A1-C1B8FF644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69" y="1672614"/>
            <a:ext cx="529221" cy="5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891DF0-6FC6-48C2-AAE4-BD2CFD1387B8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F395CD-2CB0-4FFE-B0C0-C90CDC6FCCF7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Общий процесс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A584D-7B7D-47F3-8317-C445205A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4833"/>
            <a:ext cx="7829556" cy="4624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758D3-F60C-4434-B7DC-36C51CCDD15E}"/>
              </a:ext>
            </a:extLst>
          </p:cNvPr>
          <p:cNvSpPr txBox="1"/>
          <p:nvPr/>
        </p:nvSpPr>
        <p:spPr>
          <a:xfrm>
            <a:off x="3105150" y="6178619"/>
            <a:ext cx="603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i="1" dirty="0">
                <a:latin typeface="+mj-lt"/>
              </a:rPr>
              <a:t>// типовой вариант реализации, возможна доработка и внесение любых изменений</a:t>
            </a:r>
            <a:endParaRPr lang="ru-RU" sz="900" b="1" i="1" dirty="0">
              <a:effectLst/>
              <a:latin typeface="+mj-lt"/>
            </a:endParaRPr>
          </a:p>
          <a:p>
            <a:pPr algn="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7732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47AD59D-0D5D-4E06-8447-2E5421681E68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F2E7F22-2DB8-46D7-B1B2-406E28BB75E2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Управление компанией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664C66-CBB6-40FC-BFB8-A46F1C722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45612"/>
            <a:ext cx="3762375" cy="30765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1388790" y="1411479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«Компания»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9E19B-876B-4E1D-BD92-8406EFC2A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23" y="1471249"/>
            <a:ext cx="657225" cy="619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effectLst/>
                <a:latin typeface="+mj-lt"/>
              </a:rPr>
              <a:t>Этот раздел хранит информацию о </a:t>
            </a:r>
          </a:p>
          <a:p>
            <a:pPr algn="ctr"/>
            <a:endParaRPr lang="ru-RU" sz="1600" dirty="0">
              <a:latin typeface="+mj-lt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структуре компании (лаборатории, сектора, помещения, места осуществления деятельности),</a:t>
            </a:r>
          </a:p>
          <a:p>
            <a:pPr algn="ctr"/>
            <a:endParaRPr lang="ru-RU" sz="1600" b="0" i="0" dirty="0">
              <a:effectLst/>
              <a:latin typeface="+mj-lt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контрагентах и обратной связи от них.</a:t>
            </a: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246398" y="4462040"/>
            <a:ext cx="6038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Здесь предусмотрена возможность просмотра и изменения данных.</a:t>
            </a:r>
            <a:endParaRPr lang="ru-RU" sz="1100" b="1" i="1" dirty="0">
              <a:latin typeface="+mj-lt"/>
            </a:endParaRPr>
          </a:p>
          <a:p>
            <a:pPr algn="r"/>
            <a:r>
              <a:rPr lang="ru-RU" sz="1100" b="1" i="1" dirty="0">
                <a:effectLst/>
                <a:latin typeface="+mj-lt"/>
              </a:rPr>
              <a:t>Возможен учет нескольких организаций.</a:t>
            </a:r>
          </a:p>
          <a:p>
            <a:pPr algn="r"/>
            <a:r>
              <a:rPr lang="ru-RU" sz="1100" b="1" i="1" dirty="0">
                <a:latin typeface="+mj-lt"/>
              </a:rPr>
              <a:t>Подписание любых документов компании ЭП.</a:t>
            </a:r>
          </a:p>
          <a:p>
            <a:pPr algn="r"/>
            <a:r>
              <a:rPr lang="ru-RU" sz="1100" b="1" i="1" dirty="0">
                <a:effectLst/>
                <a:latin typeface="+mj-lt"/>
              </a:rPr>
              <a:t>Отчет Сведения о помещениях</a:t>
            </a:r>
          </a:p>
          <a:p>
            <a:pPr algn="r"/>
            <a:r>
              <a:rPr lang="ru-RU" sz="1100" b="1" i="1" dirty="0">
                <a:latin typeface="+mj-lt"/>
              </a:rPr>
              <a:t>*Загрузка списка контрагентов</a:t>
            </a:r>
            <a:r>
              <a:rPr lang="ru-RU" sz="1100" b="1" i="1" dirty="0">
                <a:effectLst/>
                <a:latin typeface="+mj-lt"/>
              </a:rPr>
              <a:t> </a:t>
            </a:r>
          </a:p>
          <a:p>
            <a:pPr algn="r"/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1FA64D-BD70-4D3B-BD0E-6D4D3354DA2F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F1DA65-84C0-49FB-835D-2182917B5284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Управление персоналом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1388790" y="141147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«Персонал»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Учет сотрудников лаборатории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Контроль допусков к испытаниям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Контроль прохождения аттестаций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Назначение ответственными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Стажеры и наставники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Внутреннее тестирование с самостоятельной настройкой вопросов и ответов</a:t>
            </a:r>
          </a:p>
          <a:p>
            <a:pPr algn="ctr"/>
            <a:endParaRPr lang="ru-RU" sz="16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219733" y="4537788"/>
            <a:ext cx="6038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Каждому сотруднику может быть назначен пользователь </a:t>
            </a:r>
          </a:p>
          <a:p>
            <a:pPr algn="r"/>
            <a:r>
              <a:rPr lang="ru-RU" sz="1100" b="1" i="1" dirty="0">
                <a:effectLst/>
                <a:latin typeface="+mj-lt"/>
              </a:rPr>
              <a:t>с особой ролью и правами.</a:t>
            </a:r>
            <a:endParaRPr lang="ru-RU" sz="1100" b="1" i="1" dirty="0">
              <a:latin typeface="+mj-lt"/>
            </a:endParaRPr>
          </a:p>
          <a:p>
            <a:pPr algn="r"/>
            <a:r>
              <a:rPr lang="ru-RU" sz="1100" b="1" i="1" dirty="0">
                <a:effectLst/>
                <a:latin typeface="+mj-lt"/>
              </a:rPr>
              <a:t>Отчет Сведения о сотрудниках и прочие отчеты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F0B706-5D7D-49AF-A336-7DE407251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59957"/>
            <a:ext cx="2620162" cy="45136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4A1CE5-E342-4CCE-A2AA-AF583ECCA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2"/>
          <a:stretch/>
        </p:blipFill>
        <p:spPr>
          <a:xfrm>
            <a:off x="6566157" y="1209311"/>
            <a:ext cx="64807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A0A641-B2C2-4E16-8BE2-BAB241284220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A1456D-C75C-487C-8116-4DE1CF315AEB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Учет оборудования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1388790" y="1411479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«Оборудование»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369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Испытательное оборудование , Вспомогательное оборудование, Средства измерения, Стандартные образцы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Контроль поверок и возможности эксплуатации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Печать карточек оборудования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Выбор оборудования на </a:t>
            </a:r>
            <a:r>
              <a:rPr lang="ru-RU" sz="1600" dirty="0">
                <a:latin typeface="+mj-lt"/>
              </a:rPr>
              <a:t>отбор и испытания, вывод информации в печатные формы</a:t>
            </a:r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185428" y="4509120"/>
            <a:ext cx="60388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Здесь предусмотрена возможность просмотра и изменения данных.</a:t>
            </a:r>
            <a:endParaRPr lang="ru-RU" sz="1100" b="1" i="1" dirty="0">
              <a:latin typeface="+mj-lt"/>
            </a:endParaRPr>
          </a:p>
          <a:p>
            <a:pPr algn="r"/>
            <a:r>
              <a:rPr lang="ru-RU" sz="1100" b="1" i="1" dirty="0">
                <a:effectLst/>
                <a:latin typeface="+mj-lt"/>
              </a:rPr>
              <a:t>Отчет График ,поверок, калибровок</a:t>
            </a:r>
          </a:p>
          <a:p>
            <a:pPr algn="r"/>
            <a:r>
              <a:rPr lang="ru-RU" sz="1100" b="1" i="1" dirty="0">
                <a:latin typeface="+mj-lt"/>
              </a:rPr>
              <a:t>Отчеты по оснащенности и прочие</a:t>
            </a:r>
          </a:p>
          <a:p>
            <a:pPr algn="r"/>
            <a:r>
              <a:rPr lang="ru-RU" sz="1100" b="1" i="1" dirty="0">
                <a:effectLst/>
                <a:latin typeface="+mj-lt"/>
              </a:rPr>
              <a:t>Выгрузка форм</a:t>
            </a:r>
          </a:p>
          <a:p>
            <a:pPr algn="r"/>
            <a:r>
              <a:rPr lang="ru-RU" sz="1100" b="1" i="1" dirty="0">
                <a:latin typeface="+mj-lt"/>
              </a:rPr>
              <a:t>*Загрузка списков оборудования</a:t>
            </a:r>
            <a:endParaRPr lang="ru-RU" sz="1100" b="1" i="1" dirty="0">
              <a:effectLst/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BFD705-50CF-4258-B028-9F4BE413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55" y="1925016"/>
            <a:ext cx="3295650" cy="4381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001A35-4B22-433D-9FE1-39D2C73FF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30" y="1324230"/>
            <a:ext cx="7239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7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Нормативные документы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«Документы»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369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Методики испытаний (диапазоны определения, качественные диапазоны)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Технические условия (соответствие ТУ)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Методы на отбор (условия окружающей среды, емкости, информация о консервации и хранении)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Ознакомление с документами сотрудников</a:t>
            </a:r>
          </a:p>
          <a:p>
            <a:pPr algn="ctr"/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332656" y="4711007"/>
            <a:ext cx="6038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Возможность проверки актуальности на сайте </a:t>
            </a:r>
            <a:r>
              <a:rPr lang="en-US" sz="1100" b="1" i="1" dirty="0">
                <a:effectLst/>
                <a:latin typeface="+mj-lt"/>
              </a:rPr>
              <a:t>www.standards.ru</a:t>
            </a:r>
            <a:r>
              <a:rPr lang="ru-RU" sz="1100" b="1" i="1" dirty="0">
                <a:effectLst/>
                <a:latin typeface="+mj-lt"/>
              </a:rPr>
              <a:t> </a:t>
            </a:r>
          </a:p>
          <a:p>
            <a:pPr algn="r"/>
            <a:r>
              <a:rPr lang="ru-RU" sz="1100" b="1" i="1" dirty="0">
                <a:effectLst/>
                <a:latin typeface="+mj-lt"/>
              </a:rPr>
              <a:t>Отчет Перечень документов</a:t>
            </a:r>
          </a:p>
          <a:p>
            <a:pPr algn="r"/>
            <a:endParaRPr lang="ru-RU" sz="11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0E996A-6BAA-46DD-B9D2-DD524FB78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22405"/>
            <a:ext cx="666750" cy="647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255800-5480-4749-9840-ADC23A0B1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186520" cy="33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Учет проб (образцов)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«Объекты испытаний»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Учет проб(образцов)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Планировани</a:t>
            </a:r>
            <a:r>
              <a:rPr lang="ru-RU" sz="1600" dirty="0">
                <a:latin typeface="+mj-lt"/>
              </a:rPr>
              <a:t>е и проведение отбора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Настройка шифрования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Штрихкодирование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Методы отбора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Места и точки отбора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Возможность фиксировать данные с приборов в момент отбора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Оборудование для отбора</a:t>
            </a:r>
          </a:p>
          <a:p>
            <a:pPr algn="ctr"/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248680" y="5173203"/>
            <a:ext cx="6038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Печатные формы настраиваются в конструкторе</a:t>
            </a:r>
            <a:endParaRPr lang="ru-RU" sz="1100" b="1" i="1" dirty="0">
              <a:latin typeface="+mj-lt"/>
            </a:endParaRPr>
          </a:p>
          <a:p>
            <a:pPr algn="r"/>
            <a:r>
              <a:rPr lang="ru-RU" sz="1100" b="1" i="1" dirty="0">
                <a:effectLst/>
                <a:latin typeface="+mj-lt"/>
              </a:rPr>
              <a:t>Отчеты по движению и остаткам</a:t>
            </a:r>
          </a:p>
          <a:p>
            <a:pPr algn="r"/>
            <a:r>
              <a:rPr lang="ru-RU" sz="1100" b="1" i="1" dirty="0">
                <a:latin typeface="+mj-lt"/>
              </a:rPr>
              <a:t>Журнал регистрации проб и выдачи протоколов</a:t>
            </a:r>
            <a:endParaRPr lang="ru-RU" sz="1100" b="1" i="1" dirty="0">
              <a:effectLst/>
              <a:latin typeface="+mj-lt"/>
            </a:endParaRPr>
          </a:p>
          <a:p>
            <a:pPr algn="r"/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764E1-0D83-4BAF-934A-AF90446D5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47" y="1816283"/>
            <a:ext cx="4000500" cy="452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138C8-CF7B-4D3E-BAF6-7B754A583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27" y="1130038"/>
            <a:ext cx="6286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262855-6CC0-4022-AF15-1FF9FDD7CDCF}"/>
              </a:ext>
            </a:extLst>
          </p:cNvPr>
          <p:cNvSpPr/>
          <p:nvPr/>
        </p:nvSpPr>
        <p:spPr>
          <a:xfrm>
            <a:off x="0" y="6378674"/>
            <a:ext cx="9144000" cy="518668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247ECB-F76E-4423-BE33-B31A47ECD962}"/>
              </a:ext>
            </a:extLst>
          </p:cNvPr>
          <p:cNvSpPr/>
          <p:nvPr/>
        </p:nvSpPr>
        <p:spPr>
          <a:xfrm flipV="1">
            <a:off x="0" y="-1"/>
            <a:ext cx="9144000" cy="1092919"/>
          </a:xfrm>
          <a:prstGeom prst="rect">
            <a:avLst/>
          </a:prstGeom>
          <a:solidFill>
            <a:srgbClr val="B4D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3089" y="255269"/>
            <a:ext cx="6883970" cy="523483"/>
          </a:xfrm>
          <a:solidFill>
            <a:srgbClr val="B4DFFC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Электронные журналы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8506"/>
            <a:ext cx="1556840" cy="6774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60780" y="177579"/>
            <a:ext cx="0" cy="718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C6B3-F6AE-4B0B-BF79-547A53289B86}"/>
              </a:ext>
            </a:extLst>
          </p:cNvPr>
          <p:cNvSpPr txBox="1"/>
          <p:nvPr/>
        </p:nvSpPr>
        <p:spPr>
          <a:xfrm>
            <a:off x="269776" y="6495147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https://lims-lab.sit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52"/>
              </a:rPr>
              <a:t>e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22929-F7C9-4A73-87A2-E9EBCE7BF111}"/>
              </a:ext>
            </a:extLst>
          </p:cNvPr>
          <p:cNvSpPr txBox="1"/>
          <p:nvPr/>
        </p:nvSpPr>
        <p:spPr>
          <a:xfrm>
            <a:off x="772727" y="1449126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Подсистема «Электронные журналы»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468088-3160-41E1-8679-86C98AD75412}"/>
              </a:ext>
            </a:extLst>
          </p:cNvPr>
          <p:cNvSpPr txBox="1"/>
          <p:nvPr/>
        </p:nvSpPr>
        <p:spPr>
          <a:xfrm>
            <a:off x="323798" y="2090374"/>
            <a:ext cx="4495319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Обширный функционал для создания электронных журналов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Подписание ЭП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Контроль изменений (кто, когда и что изменил, фиксация факта внесения записи, возможность подтверждения того, что она не была сделана задним числом)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+mj-lt"/>
              </a:rPr>
              <a:t>Неограниченное число вариантов исполнения самого жур</a:t>
            </a:r>
            <a:r>
              <a:rPr lang="ru-RU" sz="1600" dirty="0">
                <a:latin typeface="+mj-lt"/>
              </a:rPr>
              <a:t>нала и его печатной формы</a:t>
            </a:r>
            <a:endParaRPr lang="ru-RU" sz="1200" b="0" i="0" dirty="0">
              <a:effectLst/>
              <a:latin typeface="+mj-lt"/>
            </a:endParaRPr>
          </a:p>
          <a:p>
            <a:pPr algn="ctr"/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A08707-F1EB-4502-9D7E-042677AC5587}"/>
              </a:ext>
            </a:extLst>
          </p:cNvPr>
          <p:cNvSpPr txBox="1"/>
          <p:nvPr/>
        </p:nvSpPr>
        <p:spPr>
          <a:xfrm>
            <a:off x="-1139057" y="5253835"/>
            <a:ext cx="6038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>
                <a:effectLst/>
                <a:latin typeface="+mj-lt"/>
              </a:rPr>
              <a:t>Функционал разработан в соответствии с </a:t>
            </a:r>
            <a:r>
              <a:rPr lang="ru-RU" sz="1100" b="1" i="1" dirty="0"/>
              <a:t>ГОСТ ISO /IEC 17025— 2019</a:t>
            </a:r>
          </a:p>
          <a:p>
            <a:pPr algn="r"/>
            <a:r>
              <a:rPr lang="ru-RU" sz="1100" b="1" i="1" dirty="0">
                <a:latin typeface="+mj-lt"/>
              </a:rPr>
              <a:t>Конструктор формул работает со всеми видами вычислений и условиями</a:t>
            </a:r>
          </a:p>
          <a:p>
            <a:pPr algn="r"/>
            <a:r>
              <a:rPr lang="ru-RU" sz="1100" b="1" i="1" dirty="0">
                <a:latin typeface="+mj-lt"/>
              </a:rPr>
              <a:t>Можно загрузить свою форму</a:t>
            </a:r>
          </a:p>
          <a:p>
            <a:pPr algn="r"/>
            <a:endParaRPr lang="ru-RU" sz="9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F429DE-C834-4759-AD17-E3C8B0831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39" y="1442674"/>
            <a:ext cx="714375" cy="647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6F18C-D197-4962-AFF8-5011F3F94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52" y="2090374"/>
            <a:ext cx="34861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1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788</Words>
  <Application>Microsoft Office PowerPoint</Application>
  <PresentationFormat>Экран (4:3)</PresentationFormat>
  <Paragraphs>191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Состав продукта</vt:lpstr>
      <vt:lpstr>Общий процесс</vt:lpstr>
      <vt:lpstr>Управление компанией</vt:lpstr>
      <vt:lpstr>Управление персоналом</vt:lpstr>
      <vt:lpstr>Учет оборудования</vt:lpstr>
      <vt:lpstr>Нормативные документы</vt:lpstr>
      <vt:lpstr>Учет проб (образцов)</vt:lpstr>
      <vt:lpstr>Электронные журналы</vt:lpstr>
      <vt:lpstr>Напоминания и планирования </vt:lpstr>
      <vt:lpstr>Учет реагентов, растворов и расходных материалов</vt:lpstr>
      <vt:lpstr>Проведение испытаний</vt:lpstr>
      <vt:lpstr>Система менеджмента качества</vt:lpstr>
      <vt:lpstr>Внутрилабораторный контроль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решение LIMS IT-LAB</dc:title>
  <dc:creator>Алеся</dc:creator>
  <cp:lastModifiedBy>Алёна</cp:lastModifiedBy>
  <cp:revision>172</cp:revision>
  <dcterms:created xsi:type="dcterms:W3CDTF">2024-04-22T08:53:06Z</dcterms:created>
  <dcterms:modified xsi:type="dcterms:W3CDTF">2025-07-22T16:17:40Z</dcterms:modified>
</cp:coreProperties>
</file>